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1" r:id="rId6"/>
    <p:sldId id="262" r:id="rId7"/>
    <p:sldId id="264" r:id="rId8"/>
    <p:sldId id="259" r:id="rId9"/>
    <p:sldId id="265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956F-D07E-45E4-B241-5C9B623185F3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6FD-E51B-42B2-8B61-E3D316F18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16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956F-D07E-45E4-B241-5C9B623185F3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6FD-E51B-42B2-8B61-E3D316F18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2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956F-D07E-45E4-B241-5C9B623185F3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6FD-E51B-42B2-8B61-E3D316F18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66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956F-D07E-45E4-B241-5C9B623185F3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6FD-E51B-42B2-8B61-E3D316F18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76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956F-D07E-45E4-B241-5C9B623185F3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6FD-E51B-42B2-8B61-E3D316F18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41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956F-D07E-45E4-B241-5C9B623185F3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6FD-E51B-42B2-8B61-E3D316F18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10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956F-D07E-45E4-B241-5C9B623185F3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6FD-E51B-42B2-8B61-E3D316F18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86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956F-D07E-45E4-B241-5C9B623185F3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6FD-E51B-42B2-8B61-E3D316F18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01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956F-D07E-45E4-B241-5C9B623185F3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6FD-E51B-42B2-8B61-E3D316F18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1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956F-D07E-45E4-B241-5C9B623185F3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6FD-E51B-42B2-8B61-E3D316F18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13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956F-D07E-45E4-B241-5C9B623185F3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56FD-E51B-42B2-8B61-E3D316F18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2956F-D07E-45E4-B241-5C9B623185F3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F56FD-E51B-42B2-8B61-E3D316F18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83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2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8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3079" y="1266093"/>
            <a:ext cx="86258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ПЕРСПЕКТИВЫ ПРОЕКТА</a:t>
            </a:r>
          </a:p>
          <a:p>
            <a:pPr algn="just"/>
            <a:endParaRPr lang="ru-RU" sz="2000" b="1" dirty="0" smtClean="0">
              <a:solidFill>
                <a:srgbClr val="0070C0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2000" dirty="0" smtClean="0"/>
              <a:t>Дальнейшее развитие проекта на площадках вузов-партнеров.</a:t>
            </a:r>
          </a:p>
          <a:p>
            <a:pPr marL="342900" indent="-342900" algn="just">
              <a:buAutoNum type="arabicPeriod"/>
            </a:pPr>
            <a:r>
              <a:rPr lang="ru-RU" sz="2000" dirty="0" err="1" smtClean="0"/>
              <a:t>Грантовое</a:t>
            </a:r>
            <a:r>
              <a:rPr lang="ru-RU" sz="2000" dirty="0" smtClean="0"/>
              <a:t> финансирование проектной деятельности и международные научные </a:t>
            </a:r>
            <a:r>
              <a:rPr lang="ru-RU" sz="2000" dirty="0" err="1" smtClean="0"/>
              <a:t>коллаборации</a:t>
            </a:r>
            <a:r>
              <a:rPr lang="ru-RU" sz="2000" dirty="0" smtClean="0"/>
              <a:t>.</a:t>
            </a:r>
          </a:p>
          <a:p>
            <a:pPr marL="342900" indent="-342900" algn="just">
              <a:buAutoNum type="arabicPeriod"/>
            </a:pPr>
            <a:r>
              <a:rPr lang="ru-RU" sz="2000" dirty="0" smtClean="0"/>
              <a:t>Расширение русскоязычного пространства в преподавательской среде.</a:t>
            </a:r>
          </a:p>
          <a:p>
            <a:pPr marL="342900" indent="-342900" algn="just">
              <a:buAutoNum type="arabicPeriod"/>
            </a:pPr>
            <a:r>
              <a:rPr lang="ru-RU" sz="2000" dirty="0" smtClean="0"/>
              <a:t>Курсы повышения квалификации и обмен опытом.</a:t>
            </a:r>
          </a:p>
          <a:p>
            <a:pPr marL="342900" indent="-342900" algn="just">
              <a:buAutoNum type="arabicPeriod"/>
            </a:pPr>
            <a:r>
              <a:rPr lang="ru-RU" sz="2000" dirty="0" smtClean="0"/>
              <a:t>Популяризация и достижение сертификационного уровня владения русским языком у казахстанских и иностранных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32274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9822" y="886265"/>
            <a:ext cx="100161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Март 2024 года – </a:t>
            </a:r>
            <a:r>
              <a:rPr lang="ru-RU" sz="2000" dirty="0" smtClean="0"/>
              <a:t>заявка на предоставление гранта Фонда «Русский мир».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Организация-соискатель: </a:t>
            </a:r>
            <a:r>
              <a:rPr lang="ru-RU" sz="2000" dirty="0" smtClean="0"/>
              <a:t>Казахский национальный университет имени аль-</a:t>
            </a:r>
            <a:r>
              <a:rPr lang="ru-RU" sz="2000" dirty="0" err="1" smtClean="0"/>
              <a:t>Фараби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Направление проекта: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/>
              <a:t>проект по продвижению русского языка.</a:t>
            </a:r>
          </a:p>
          <a:p>
            <a:pPr marL="285750" indent="-285750" algn="just">
              <a:buFontTx/>
              <a:buChar char="-"/>
            </a:pPr>
            <a:endParaRPr lang="ru-RU" sz="2000" dirty="0" smtClean="0"/>
          </a:p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Тематика </a:t>
            </a:r>
            <a:r>
              <a:rPr lang="ru-RU" sz="2000" b="1" dirty="0" err="1" smtClean="0">
                <a:solidFill>
                  <a:srgbClr val="0070C0"/>
                </a:solidFill>
              </a:rPr>
              <a:t>грантового</a:t>
            </a:r>
            <a:r>
              <a:rPr lang="ru-RU" sz="2000" b="1" dirty="0" smtClean="0">
                <a:solidFill>
                  <a:srgbClr val="0070C0"/>
                </a:solidFill>
              </a:rPr>
              <a:t> направления: </a:t>
            </a:r>
            <a:r>
              <a:rPr lang="ru-RU" sz="2000" dirty="0" smtClean="0"/>
              <a:t>проведение форумов, конференций, круглых столов, фестивалей, дней русского языка и других аналогичных мероприятий, направленных на популяризацию русского языка и русской литературы.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Дата начала и окончания проекта: </a:t>
            </a:r>
            <a:r>
              <a:rPr lang="ru-RU" sz="2000" dirty="0" smtClean="0"/>
              <a:t>01 июля 2024 года – 30 июня 2025 года.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0189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1544" y="942536"/>
            <a:ext cx="97489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Цель проекта: </a:t>
            </a:r>
            <a:r>
              <a:rPr lang="ru-RU" dirty="0" smtClean="0"/>
              <a:t>интеграция научных знаний в общественную сферу, стимулирование интереса к русскому языку, обсуждение вопросов, касающихся взаимодействия русистики и мировой культуры в контексте современных инноваций.</a:t>
            </a:r>
          </a:p>
          <a:p>
            <a:pPr algn="just"/>
            <a:endParaRPr lang="ru-RU" dirty="0"/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Задачи:</a:t>
            </a:r>
          </a:p>
          <a:p>
            <a:pPr algn="just"/>
            <a:r>
              <a:rPr lang="ru-RU" dirty="0"/>
              <a:t>1. Создание площадки для диалога между специалистами различных областей, объединение ученых, литераторов, лингвистов, культурологов, методистов и других специалистов для обмена опытом, исследования новых подходов к изучению русской культуры и языка. </a:t>
            </a:r>
          </a:p>
          <a:p>
            <a:pPr algn="just"/>
            <a:r>
              <a:rPr lang="ru-RU" dirty="0"/>
              <a:t>2. Повышение академической значимости исследований в области русской литературы и языка, расширение знаний и методологии изучения русской культуры, а также развитие научного диалога и практической применимости результатов исследований. </a:t>
            </a:r>
          </a:p>
          <a:p>
            <a:pPr algn="just"/>
            <a:r>
              <a:rPr lang="ru-RU" dirty="0"/>
              <a:t>3. Содействие формированию новых исследовательских направлений и проектов, предоставление возможности для участников апробировать свои научные изыскания, обсудить их с коллегами, а также найти партнеров для совместных проектов и исследований.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2898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88058" y="4121830"/>
            <a:ext cx="2815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Бегалиева</a:t>
            </a:r>
            <a:r>
              <a:rPr lang="ru-RU" sz="1600" dirty="0" smtClean="0"/>
              <a:t> </a:t>
            </a:r>
          </a:p>
          <a:p>
            <a:pPr algn="ctr"/>
            <a:r>
              <a:rPr lang="ru-RU" sz="1600" dirty="0" smtClean="0"/>
              <a:t>Сауле </a:t>
            </a:r>
            <a:r>
              <a:rPr lang="ru-RU" sz="1600" dirty="0" err="1" smtClean="0"/>
              <a:t>Баязовна</a:t>
            </a:r>
            <a:endParaRPr lang="ru-RU" sz="1600" dirty="0" smtClean="0"/>
          </a:p>
          <a:p>
            <a:pPr algn="ctr"/>
            <a:r>
              <a:rPr lang="ru-RU" sz="1600" dirty="0" err="1" smtClean="0"/>
              <a:t>д.п.н</a:t>
            </a:r>
            <a:r>
              <a:rPr lang="ru-RU" sz="1600" dirty="0" smtClean="0"/>
              <a:t>., профессор</a:t>
            </a:r>
          </a:p>
          <a:p>
            <a:pPr algn="ctr"/>
            <a:r>
              <a:rPr lang="ru-RU" sz="1600" dirty="0"/>
              <a:t>р</a:t>
            </a:r>
            <a:r>
              <a:rPr lang="ru-RU" sz="1600" dirty="0" smtClean="0"/>
              <a:t>уководитель проекта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606" y="1408487"/>
            <a:ext cx="1946787" cy="2514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26" y="1408487"/>
            <a:ext cx="1883523" cy="2514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50" y="1408487"/>
            <a:ext cx="1819275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55845" y="4121830"/>
            <a:ext cx="281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Таттимбетова</a:t>
            </a:r>
            <a:r>
              <a:rPr lang="ru-RU" sz="1600" dirty="0" smtClean="0"/>
              <a:t> </a:t>
            </a:r>
          </a:p>
          <a:p>
            <a:pPr algn="ctr"/>
            <a:r>
              <a:rPr lang="ru-RU" sz="1600" dirty="0" err="1" smtClean="0"/>
              <a:t>Куралай</a:t>
            </a:r>
            <a:r>
              <a:rPr lang="ru-RU" sz="1600" dirty="0" smtClean="0"/>
              <a:t> </a:t>
            </a:r>
            <a:r>
              <a:rPr lang="ru-RU" sz="1600" dirty="0" err="1" smtClean="0"/>
              <a:t>Омирлановна</a:t>
            </a:r>
            <a:endParaRPr lang="ru-RU" sz="1600" dirty="0" smtClean="0"/>
          </a:p>
          <a:p>
            <a:pPr algn="ctr"/>
            <a:r>
              <a:rPr lang="en-US" sz="1600" dirty="0" smtClean="0"/>
              <a:t>PhD</a:t>
            </a:r>
            <a:r>
              <a:rPr lang="ru-RU" sz="1600" dirty="0" smtClean="0"/>
              <a:t>, исполнитель проекта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8145" y="4121830"/>
            <a:ext cx="281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Исалиева</a:t>
            </a:r>
            <a:r>
              <a:rPr lang="ru-RU" sz="1600" dirty="0" smtClean="0"/>
              <a:t> </a:t>
            </a:r>
          </a:p>
          <a:p>
            <a:pPr algn="ctr"/>
            <a:r>
              <a:rPr lang="ru-RU" sz="1600" dirty="0" smtClean="0"/>
              <a:t>Сауле </a:t>
            </a:r>
            <a:r>
              <a:rPr lang="ru-RU" sz="1600" dirty="0" err="1" smtClean="0"/>
              <a:t>Темирбаевна</a:t>
            </a:r>
            <a:endParaRPr lang="ru-RU" sz="1600" dirty="0" smtClean="0"/>
          </a:p>
          <a:p>
            <a:pPr algn="ctr"/>
            <a:r>
              <a:rPr lang="ru-RU" sz="1600" dirty="0" err="1" smtClean="0"/>
              <a:t>м.с.н</a:t>
            </a:r>
            <a:r>
              <a:rPr lang="ru-RU" sz="1600" dirty="0" smtClean="0"/>
              <a:t>., исполнитель проекта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21544" y="656644"/>
            <a:ext cx="974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КОМАНДА ПРОЕКТА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1489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559" y="3346647"/>
            <a:ext cx="974891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МЕЖДУНАРОДНЫЙ ФОРУМ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«ВЗАИМОДЕЙСТВИЕ НАУКИ И ОБЩЕСТВА: ЯЗЫК, ИННОВАЦИИ, КУЛЬТУРА»</a:t>
            </a:r>
          </a:p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endParaRPr lang="ru-RU" sz="12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/>
              <a:t>14-16 октября 2024 года</a:t>
            </a:r>
            <a:endParaRPr lang="ru-RU" sz="2000" dirty="0" smtClean="0"/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t="5722"/>
          <a:stretch/>
        </p:blipFill>
        <p:spPr bwMode="auto">
          <a:xfrm>
            <a:off x="4095654" y="690648"/>
            <a:ext cx="836930" cy="827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Salia\Documents\2023-2024 учебный год\НАУКА\Форум иностранных студентов\форум октябрь\лого факультета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726" y="690647"/>
            <a:ext cx="803275" cy="82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Salia\Documents\2023-2024 учебный год\НАУКА\Форум иностранных студентов\WhatsApp Image 2024-02-05 at 16.02.10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313" y="690646"/>
            <a:ext cx="934720" cy="82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Salia\Documents\2023-2024 учебный год\НАУКА\Форум иностранных студентов\форум октябрь\русский дом белый фон (прозрач)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345" y="651231"/>
            <a:ext cx="682625" cy="82740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221544" y="1926277"/>
            <a:ext cx="9748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Казахский национальный университет имени аль-</a:t>
            </a:r>
            <a:r>
              <a:rPr lang="ru-RU" sz="2000" b="1" dirty="0" err="1" smtClean="0"/>
              <a:t>Фараби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Филологический факультет</a:t>
            </a:r>
          </a:p>
          <a:p>
            <a:pPr algn="ctr"/>
            <a:r>
              <a:rPr lang="ru-RU" sz="2000" b="1" dirty="0" smtClean="0"/>
              <a:t>Центр «Русский язык и культура»</a:t>
            </a:r>
            <a:endParaRPr lang="ru-RU" sz="2000" dirty="0" smtClean="0"/>
          </a:p>
        </p:txBody>
      </p:sp>
      <p:pic>
        <p:nvPicPr>
          <p:cNvPr id="1028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2"/>
          <a:stretch>
            <a:fillRect/>
          </a:stretch>
        </p:blipFill>
        <p:spPr bwMode="auto">
          <a:xfrm>
            <a:off x="0" y="0"/>
            <a:ext cx="8382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5" descr="лого факульте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6" descr="WhatsApp Image 2024-02-05 at 16.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7" descr="русский дом белый фон (прозрач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3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0346" y="889843"/>
            <a:ext cx="6192716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a typeface="Calibri" panose="020F0502020204030204" pitchFamily="34" charset="0"/>
              </a:rPr>
              <a:t>УЧАСТНИКИ ФОРУМА</a:t>
            </a:r>
          </a:p>
          <a:p>
            <a:pPr algn="ctr"/>
            <a:endParaRPr lang="ru-RU" sz="1400" b="1" dirty="0" smtClean="0">
              <a:solidFill>
                <a:srgbClr val="0070C0"/>
              </a:solidFill>
              <a:ea typeface="Calibri" panose="020F0502020204030204" pitchFamily="34" charset="0"/>
            </a:endParaRPr>
          </a:p>
          <a:p>
            <a:pPr algn="just"/>
            <a:r>
              <a:rPr lang="ru-RU" sz="1600" dirty="0" smtClean="0">
                <a:ea typeface="Calibri" panose="020F0502020204030204" pitchFamily="34" charset="0"/>
              </a:rPr>
              <a:t>Ученые</a:t>
            </a:r>
            <a:r>
              <a:rPr lang="ru-RU" sz="1600" dirty="0">
                <a:ea typeface="Calibri" panose="020F0502020204030204" pitchFamily="34" charset="0"/>
              </a:rPr>
              <a:t>, преподаватели, </a:t>
            </a:r>
            <a:r>
              <a:rPr lang="en-US" sz="1600" dirty="0">
                <a:ea typeface="Calibri" panose="020F0502020204030204" pitchFamily="34" charset="0"/>
              </a:rPr>
              <a:t>PHD </a:t>
            </a:r>
            <a:r>
              <a:rPr lang="ru-RU" sz="1600" dirty="0">
                <a:ea typeface="Calibri" panose="020F0502020204030204" pitchFamily="34" charset="0"/>
              </a:rPr>
              <a:t>докторанты и </a:t>
            </a:r>
            <a:r>
              <a:rPr lang="ru-RU" sz="1600" dirty="0" smtClean="0">
                <a:ea typeface="Calibri" panose="020F0502020204030204" pitchFamily="34" charset="0"/>
              </a:rPr>
              <a:t>магистранты:</a:t>
            </a:r>
          </a:p>
          <a:p>
            <a:pPr algn="just"/>
            <a:r>
              <a:rPr lang="ru-RU" sz="1600" dirty="0" smtClean="0">
                <a:ea typeface="Calibri" panose="020F0502020204030204" pitchFamily="34" charset="0"/>
              </a:rPr>
              <a:t>- Казахский национальный университет имени аль-</a:t>
            </a:r>
            <a:r>
              <a:rPr lang="ru-RU" sz="1600" dirty="0" err="1" smtClean="0">
                <a:ea typeface="Calibri" panose="020F0502020204030204" pitchFamily="34" charset="0"/>
              </a:rPr>
              <a:t>Фараби</a:t>
            </a:r>
            <a:r>
              <a:rPr lang="ru-RU" sz="1600" dirty="0" smtClean="0">
                <a:ea typeface="Calibri" panose="020F0502020204030204" pitchFamily="34" charset="0"/>
              </a:rPr>
              <a:t>;</a:t>
            </a:r>
          </a:p>
          <a:p>
            <a:pPr algn="just"/>
            <a:r>
              <a:rPr lang="ru-RU" sz="1600" dirty="0" smtClean="0">
                <a:ea typeface="Calibri" panose="020F0502020204030204" pitchFamily="34" charset="0"/>
              </a:rPr>
              <a:t>- Казахский национальный педагогический университет имени Абая;</a:t>
            </a:r>
          </a:p>
          <a:p>
            <a:pPr algn="just"/>
            <a:r>
              <a:rPr lang="ru-RU" sz="1600" dirty="0" smtClean="0">
                <a:ea typeface="Calibri" panose="020F0502020204030204" pitchFamily="34" charset="0"/>
              </a:rPr>
              <a:t>- Карагандинский университет имени </a:t>
            </a:r>
            <a:r>
              <a:rPr lang="ru-RU" sz="1600" dirty="0" err="1" smtClean="0">
                <a:ea typeface="Calibri" panose="020F0502020204030204" pitchFamily="34" charset="0"/>
              </a:rPr>
              <a:t>А.Е.Букетова</a:t>
            </a:r>
            <a:r>
              <a:rPr lang="ru-RU" sz="1600" dirty="0" smtClean="0">
                <a:ea typeface="Calibri" panose="020F0502020204030204" pitchFamily="34" charset="0"/>
              </a:rPr>
              <a:t>;</a:t>
            </a:r>
          </a:p>
          <a:p>
            <a:pPr algn="just"/>
            <a:r>
              <a:rPr lang="ru-RU" sz="1600" dirty="0" smtClean="0">
                <a:ea typeface="Calibri" panose="020F0502020204030204" pitchFamily="34" charset="0"/>
              </a:rPr>
              <a:t>- </a:t>
            </a:r>
            <a:r>
              <a:rPr lang="ru-RU" sz="1600" dirty="0" err="1" smtClean="0">
                <a:ea typeface="Calibri" panose="020F0502020204030204" pitchFamily="34" charset="0"/>
              </a:rPr>
              <a:t>Кокшетауский</a:t>
            </a:r>
            <a:r>
              <a:rPr lang="ru-RU" sz="1600" dirty="0" smtClean="0">
                <a:ea typeface="Calibri" panose="020F0502020204030204" pitchFamily="34" charset="0"/>
              </a:rPr>
              <a:t> университет имени </a:t>
            </a:r>
            <a:r>
              <a:rPr lang="ru-RU" sz="1600" dirty="0" err="1" smtClean="0">
                <a:ea typeface="Calibri" panose="020F0502020204030204" pitchFamily="34" charset="0"/>
              </a:rPr>
              <a:t>Ш.Уалиханова</a:t>
            </a:r>
            <a:r>
              <a:rPr lang="ru-RU" sz="1600" dirty="0" smtClean="0">
                <a:ea typeface="Calibri" panose="020F0502020204030204" pitchFamily="34" charset="0"/>
              </a:rPr>
              <a:t>;</a:t>
            </a:r>
          </a:p>
          <a:p>
            <a:pPr algn="just"/>
            <a:r>
              <a:rPr lang="ru-RU" sz="1600" dirty="0" smtClean="0">
                <a:ea typeface="Calibri" panose="020F0502020204030204" pitchFamily="34" charset="0"/>
              </a:rPr>
              <a:t>- </a:t>
            </a:r>
            <a:r>
              <a:rPr lang="ru-RU" sz="1600" dirty="0" err="1" smtClean="0">
                <a:ea typeface="Calibri" panose="020F0502020204030204" pitchFamily="34" charset="0"/>
              </a:rPr>
              <a:t>Таразский</a:t>
            </a:r>
            <a:r>
              <a:rPr lang="ru-RU" sz="1600" dirty="0" smtClean="0">
                <a:ea typeface="Calibri" panose="020F0502020204030204" pitchFamily="34" charset="0"/>
              </a:rPr>
              <a:t> региональный университет имени </a:t>
            </a:r>
            <a:r>
              <a:rPr lang="ru-RU" sz="1600" dirty="0" err="1" smtClean="0">
                <a:ea typeface="Calibri" panose="020F0502020204030204" pitchFamily="34" charset="0"/>
              </a:rPr>
              <a:t>М.Х.Дулати</a:t>
            </a:r>
            <a:r>
              <a:rPr lang="ru-RU" sz="1600" dirty="0" smtClean="0">
                <a:ea typeface="Calibri" panose="020F0502020204030204" pitchFamily="34" charset="0"/>
              </a:rPr>
              <a:t>;</a:t>
            </a:r>
          </a:p>
          <a:p>
            <a:pPr algn="just"/>
            <a:r>
              <a:rPr lang="ru-RU" sz="1600" dirty="0" smtClean="0">
                <a:ea typeface="Calibri" panose="020F0502020204030204" pitchFamily="34" charset="0"/>
              </a:rPr>
              <a:t>- Университет Сулеймана Демиреля;</a:t>
            </a:r>
          </a:p>
          <a:p>
            <a:pPr algn="just"/>
            <a:r>
              <a:rPr lang="ru-RU" sz="1600" dirty="0" smtClean="0">
                <a:ea typeface="Calibri" panose="020F0502020204030204" pitchFamily="34" charset="0"/>
              </a:rPr>
              <a:t>- Казахстанско-Российский медицинский университет;</a:t>
            </a:r>
          </a:p>
          <a:p>
            <a:pPr algn="just"/>
            <a:r>
              <a:rPr lang="ru-RU" sz="1600" dirty="0" smtClean="0">
                <a:ea typeface="Calibri" panose="020F0502020204030204" pitchFamily="34" charset="0"/>
              </a:rPr>
              <a:t>- Московский государственный университет имени </a:t>
            </a:r>
            <a:r>
              <a:rPr lang="ru-RU" sz="1600" dirty="0" err="1" smtClean="0">
                <a:ea typeface="Calibri" panose="020F0502020204030204" pitchFamily="34" charset="0"/>
              </a:rPr>
              <a:t>М.Ломоносова</a:t>
            </a:r>
            <a:r>
              <a:rPr lang="ru-RU" sz="1600" dirty="0" smtClean="0">
                <a:ea typeface="Calibri" panose="020F0502020204030204" pitchFamily="34" charset="0"/>
              </a:rPr>
              <a:t>;</a:t>
            </a:r>
          </a:p>
          <a:p>
            <a:pPr algn="just"/>
            <a:r>
              <a:rPr lang="ru-RU" sz="1600" dirty="0" smtClean="0">
                <a:ea typeface="Calibri" panose="020F0502020204030204" pitchFamily="34" charset="0"/>
              </a:rPr>
              <a:t>- Российский университет дружбы народов имени </a:t>
            </a:r>
            <a:r>
              <a:rPr lang="ru-RU" sz="1600" dirty="0" err="1" smtClean="0">
                <a:ea typeface="Calibri" panose="020F0502020204030204" pitchFamily="34" charset="0"/>
              </a:rPr>
              <a:t>Патриса</a:t>
            </a:r>
            <a:r>
              <a:rPr lang="ru-RU" sz="1600" dirty="0" smtClean="0">
                <a:ea typeface="Calibri" panose="020F0502020204030204" pitchFamily="34" charset="0"/>
              </a:rPr>
              <a:t> Лумумбы;</a:t>
            </a:r>
          </a:p>
          <a:p>
            <a:pPr algn="just"/>
            <a:r>
              <a:rPr lang="ru-RU" sz="1600" dirty="0" smtClean="0">
                <a:ea typeface="Calibri" panose="020F0502020204030204" pitchFamily="34" charset="0"/>
              </a:rPr>
              <a:t>- Государственный университет русского языка имени </a:t>
            </a:r>
            <a:r>
              <a:rPr lang="ru-RU" sz="1600" dirty="0" err="1" smtClean="0">
                <a:ea typeface="Calibri" panose="020F0502020204030204" pitchFamily="34" charset="0"/>
              </a:rPr>
              <a:t>А.С.Пушкина</a:t>
            </a:r>
            <a:r>
              <a:rPr lang="ru-RU" sz="1600" dirty="0" smtClean="0">
                <a:ea typeface="Calibri" panose="020F0502020204030204" pitchFamily="34" charset="0"/>
              </a:rPr>
              <a:t>;</a:t>
            </a:r>
          </a:p>
          <a:p>
            <a:pPr algn="just"/>
            <a:r>
              <a:rPr lang="ru-RU" sz="1600" dirty="0" smtClean="0">
                <a:ea typeface="Calibri" panose="020F0502020204030204" pitchFamily="34" charset="0"/>
              </a:rPr>
              <a:t>- Московский педагогический государственный университет;</a:t>
            </a:r>
          </a:p>
          <a:p>
            <a:pPr algn="just"/>
            <a:r>
              <a:rPr lang="ru-RU" sz="1600" dirty="0" smtClean="0">
                <a:ea typeface="Calibri" panose="020F0502020204030204" pitchFamily="34" charset="0"/>
              </a:rPr>
              <a:t>- </a:t>
            </a:r>
            <a:r>
              <a:rPr lang="ru-RU" sz="1600" dirty="0" err="1" smtClean="0">
                <a:ea typeface="Calibri" panose="020F0502020204030204" pitchFamily="34" charset="0"/>
              </a:rPr>
              <a:t>Чжэцзянский</a:t>
            </a:r>
            <a:r>
              <a:rPr lang="ru-RU" sz="1600" dirty="0" smtClean="0">
                <a:ea typeface="Calibri" panose="020F0502020204030204" pitchFamily="34" charset="0"/>
              </a:rPr>
              <a:t> </a:t>
            </a:r>
            <a:r>
              <a:rPr lang="ru-RU" sz="1600" dirty="0">
                <a:ea typeface="Calibri" panose="020F0502020204030204" pitchFamily="34" charset="0"/>
              </a:rPr>
              <a:t>университет иностранных </a:t>
            </a:r>
            <a:r>
              <a:rPr lang="ru-RU" sz="1600" dirty="0" smtClean="0">
                <a:ea typeface="Calibri" panose="020F0502020204030204" pitchFamily="34" charset="0"/>
              </a:rPr>
              <a:t>языков;</a:t>
            </a:r>
          </a:p>
          <a:p>
            <a:pPr algn="just"/>
            <a:r>
              <a:rPr lang="ru-RU" sz="1600" dirty="0" smtClean="0">
                <a:ea typeface="Calibri" panose="020F0502020204030204" pitchFamily="34" charset="0"/>
              </a:rPr>
              <a:t>- Ханойский </a:t>
            </a:r>
            <a:r>
              <a:rPr lang="ru-RU" sz="1600" dirty="0">
                <a:ea typeface="Calibri" panose="020F0502020204030204" pitchFamily="34" charset="0"/>
              </a:rPr>
              <a:t>Университет бизнеса и </a:t>
            </a:r>
            <a:r>
              <a:rPr lang="ru-RU" sz="1600" dirty="0" smtClean="0">
                <a:ea typeface="Calibri" panose="020F0502020204030204" pitchFamily="34" charset="0"/>
              </a:rPr>
              <a:t>технологии;</a:t>
            </a:r>
          </a:p>
          <a:p>
            <a:pPr algn="just"/>
            <a:r>
              <a:rPr lang="ru-RU" sz="1600" dirty="0" smtClean="0">
                <a:ea typeface="Calibri" panose="020F0502020204030204" pitchFamily="34" charset="0"/>
              </a:rPr>
              <a:t>- </a:t>
            </a:r>
            <a:r>
              <a:rPr lang="en-US" sz="1600" dirty="0" err="1" smtClean="0">
                <a:ea typeface="Calibri" panose="020F0502020204030204" pitchFamily="34" charset="0"/>
              </a:rPr>
              <a:t>Haci</a:t>
            </a:r>
            <a:r>
              <a:rPr lang="en-US" sz="1600" dirty="0" smtClean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Bayram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Veli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smtClean="0">
                <a:ea typeface="Calibri" panose="020F0502020204030204" pitchFamily="34" charset="0"/>
              </a:rPr>
              <a:t>University</a:t>
            </a:r>
            <a:r>
              <a:rPr lang="ru-RU" sz="1600" dirty="0" smtClean="0">
                <a:ea typeface="Calibri" panose="020F0502020204030204" pitchFamily="34" charset="0"/>
              </a:rPr>
              <a:t>;</a:t>
            </a:r>
          </a:p>
          <a:p>
            <a:pPr algn="just"/>
            <a:r>
              <a:rPr lang="ru-RU" sz="1600" dirty="0" smtClean="0">
                <a:ea typeface="Calibri" panose="020F0502020204030204" pitchFamily="34" charset="0"/>
              </a:rPr>
              <a:t>- Кыргызско-Российский </a:t>
            </a:r>
            <a:r>
              <a:rPr lang="ru-RU" sz="1600" dirty="0">
                <a:ea typeface="Calibri" panose="020F0502020204030204" pitchFamily="34" charset="0"/>
              </a:rPr>
              <a:t>Славянский </a:t>
            </a:r>
            <a:r>
              <a:rPr lang="ru-RU" sz="1600" dirty="0" smtClean="0">
                <a:ea typeface="Calibri" panose="020F0502020204030204" pitchFamily="34" charset="0"/>
              </a:rPr>
              <a:t>университет;</a:t>
            </a:r>
          </a:p>
          <a:p>
            <a:pPr algn="just"/>
            <a:r>
              <a:rPr lang="ru-RU" sz="1600" dirty="0" smtClean="0">
                <a:ea typeface="Calibri" panose="020F0502020204030204" pitchFamily="34" charset="0"/>
              </a:rPr>
              <a:t>- Университет </a:t>
            </a:r>
            <a:r>
              <a:rPr lang="ru-RU" sz="1600" dirty="0">
                <a:ea typeface="Calibri" panose="020F0502020204030204" pitchFamily="34" charset="0"/>
              </a:rPr>
              <a:t>«</a:t>
            </a:r>
            <a:r>
              <a:rPr lang="ru-RU" sz="1600" dirty="0" err="1">
                <a:ea typeface="Calibri" panose="020F0502020204030204" pitchFamily="34" charset="0"/>
              </a:rPr>
              <a:t>Альфраганус</a:t>
            </a:r>
            <a:r>
              <a:rPr lang="ru-RU" sz="1600" dirty="0" smtClean="0">
                <a:ea typeface="Calibri" panose="020F0502020204030204" pitchFamily="34" charset="0"/>
              </a:rPr>
              <a:t>» и др.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407" y="161468"/>
            <a:ext cx="5163271" cy="65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1544" y="288788"/>
            <a:ext cx="974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СПИКЕРЫ ФОРУМА</a:t>
            </a:r>
            <a:endParaRPr lang="ru-RU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49532" y="637921"/>
            <a:ext cx="1919605" cy="143954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3144351" y="696866"/>
            <a:ext cx="1932940" cy="136779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5236799" y="841011"/>
            <a:ext cx="1919605" cy="107950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6"/>
          <a:stretch>
            <a:fillRect/>
          </a:stretch>
        </p:blipFill>
        <p:spPr>
          <a:xfrm>
            <a:off x="7390896" y="976530"/>
            <a:ext cx="1919605" cy="107950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7"/>
          <a:stretch>
            <a:fillRect/>
          </a:stretch>
        </p:blipFill>
        <p:spPr>
          <a:xfrm>
            <a:off x="9483880" y="743827"/>
            <a:ext cx="1919605" cy="107950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8"/>
          <a:stretch>
            <a:fillRect/>
          </a:stretch>
        </p:blipFill>
        <p:spPr>
          <a:xfrm>
            <a:off x="849005" y="1981882"/>
            <a:ext cx="1937385" cy="107950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9"/>
          <a:stretch>
            <a:fillRect/>
          </a:stretch>
        </p:blipFill>
        <p:spPr>
          <a:xfrm>
            <a:off x="3607356" y="1935809"/>
            <a:ext cx="1906905" cy="1079500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10"/>
          <a:stretch>
            <a:fillRect/>
          </a:stretch>
        </p:blipFill>
        <p:spPr>
          <a:xfrm>
            <a:off x="5518437" y="1938420"/>
            <a:ext cx="1919605" cy="1439545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11"/>
          <a:stretch>
            <a:fillRect/>
          </a:stretch>
        </p:blipFill>
        <p:spPr>
          <a:xfrm>
            <a:off x="7895416" y="2075099"/>
            <a:ext cx="1919605" cy="1079500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12"/>
          <a:stretch>
            <a:fillRect/>
          </a:stretch>
        </p:blipFill>
        <p:spPr>
          <a:xfrm>
            <a:off x="10010652" y="2192416"/>
            <a:ext cx="1919605" cy="1079500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13"/>
          <a:stretch>
            <a:fillRect/>
          </a:stretch>
        </p:blipFill>
        <p:spPr>
          <a:xfrm>
            <a:off x="501624" y="3081169"/>
            <a:ext cx="1919605" cy="1079500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14"/>
          <a:stretch>
            <a:fillRect/>
          </a:stretch>
        </p:blipFill>
        <p:spPr>
          <a:xfrm>
            <a:off x="2632116" y="2918927"/>
            <a:ext cx="1871980" cy="1403985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15"/>
          <a:stretch>
            <a:fillRect/>
          </a:stretch>
        </p:blipFill>
        <p:spPr>
          <a:xfrm>
            <a:off x="4508272" y="3310140"/>
            <a:ext cx="1919605" cy="1079500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16"/>
          <a:stretch>
            <a:fillRect/>
          </a:stretch>
        </p:blipFill>
        <p:spPr>
          <a:xfrm>
            <a:off x="6582748" y="3322481"/>
            <a:ext cx="1919605" cy="1079500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17"/>
          <a:stretch>
            <a:fillRect/>
          </a:stretch>
        </p:blipFill>
        <p:spPr>
          <a:xfrm>
            <a:off x="8348135" y="3322481"/>
            <a:ext cx="1919605" cy="1079500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18"/>
          <a:stretch>
            <a:fillRect/>
          </a:stretch>
        </p:blipFill>
        <p:spPr>
          <a:xfrm>
            <a:off x="544805" y="4245641"/>
            <a:ext cx="1919605" cy="1079500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19"/>
          <a:stretch>
            <a:fillRect/>
          </a:stretch>
        </p:blipFill>
        <p:spPr>
          <a:xfrm>
            <a:off x="2566307" y="4359712"/>
            <a:ext cx="1919605" cy="1079500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>
          <a:blip r:embed="rId20"/>
          <a:stretch>
            <a:fillRect/>
          </a:stretch>
        </p:blipFill>
        <p:spPr>
          <a:xfrm>
            <a:off x="4368857" y="4499916"/>
            <a:ext cx="1919605" cy="1079500"/>
          </a:xfrm>
          <a:prstGeom prst="rect">
            <a:avLst/>
          </a:prstGeom>
        </p:spPr>
      </p:pic>
      <p:pic>
        <p:nvPicPr>
          <p:cNvPr id="24" name="Рисунок 23"/>
          <p:cNvPicPr/>
          <p:nvPr/>
        </p:nvPicPr>
        <p:blipFill>
          <a:blip r:embed="rId21"/>
          <a:stretch>
            <a:fillRect/>
          </a:stretch>
        </p:blipFill>
        <p:spPr>
          <a:xfrm>
            <a:off x="6286712" y="4245641"/>
            <a:ext cx="1919605" cy="1079500"/>
          </a:xfrm>
          <a:prstGeom prst="rect">
            <a:avLst/>
          </a:prstGeom>
        </p:spPr>
      </p:pic>
      <p:pic>
        <p:nvPicPr>
          <p:cNvPr id="25" name="Рисунок 24"/>
          <p:cNvPicPr/>
          <p:nvPr/>
        </p:nvPicPr>
        <p:blipFill>
          <a:blip r:embed="rId22"/>
          <a:stretch>
            <a:fillRect/>
          </a:stretch>
        </p:blipFill>
        <p:spPr>
          <a:xfrm>
            <a:off x="10239796" y="3660380"/>
            <a:ext cx="1919605" cy="1079500"/>
          </a:xfrm>
          <a:prstGeom prst="rect">
            <a:avLst/>
          </a:prstGeom>
        </p:spPr>
      </p:pic>
      <p:pic>
        <p:nvPicPr>
          <p:cNvPr id="26" name="Рисунок 25"/>
          <p:cNvPicPr/>
          <p:nvPr/>
        </p:nvPicPr>
        <p:blipFill>
          <a:blip r:embed="rId23"/>
          <a:stretch>
            <a:fillRect/>
          </a:stretch>
        </p:blipFill>
        <p:spPr>
          <a:xfrm>
            <a:off x="9815021" y="5330195"/>
            <a:ext cx="1919605" cy="1079500"/>
          </a:xfrm>
          <a:prstGeom prst="rect">
            <a:avLst/>
          </a:prstGeom>
        </p:spPr>
      </p:pic>
      <p:pic>
        <p:nvPicPr>
          <p:cNvPr id="27" name="Рисунок 26"/>
          <p:cNvPicPr/>
          <p:nvPr/>
        </p:nvPicPr>
        <p:blipFill>
          <a:blip r:embed="rId24"/>
          <a:stretch>
            <a:fillRect/>
          </a:stretch>
        </p:blipFill>
        <p:spPr>
          <a:xfrm>
            <a:off x="722390" y="5439212"/>
            <a:ext cx="1923415" cy="1079500"/>
          </a:xfrm>
          <a:prstGeom prst="rect">
            <a:avLst/>
          </a:prstGeom>
        </p:spPr>
      </p:pic>
      <p:pic>
        <p:nvPicPr>
          <p:cNvPr id="28" name="Рисунок 27"/>
          <p:cNvPicPr/>
          <p:nvPr/>
        </p:nvPicPr>
        <p:blipFill>
          <a:blip r:embed="rId25"/>
          <a:stretch>
            <a:fillRect/>
          </a:stretch>
        </p:blipFill>
        <p:spPr>
          <a:xfrm>
            <a:off x="2839103" y="5476012"/>
            <a:ext cx="1919605" cy="1079500"/>
          </a:xfrm>
          <a:prstGeom prst="rect">
            <a:avLst/>
          </a:prstGeom>
        </p:spPr>
      </p:pic>
      <p:pic>
        <p:nvPicPr>
          <p:cNvPr id="29" name="Рисунок 28"/>
          <p:cNvPicPr/>
          <p:nvPr/>
        </p:nvPicPr>
        <p:blipFill>
          <a:blip r:embed="rId26"/>
          <a:stretch>
            <a:fillRect/>
          </a:stretch>
        </p:blipFill>
        <p:spPr>
          <a:xfrm>
            <a:off x="5148559" y="5445322"/>
            <a:ext cx="1919605" cy="1079500"/>
          </a:xfrm>
          <a:prstGeom prst="rect">
            <a:avLst/>
          </a:prstGeom>
        </p:spPr>
      </p:pic>
      <p:pic>
        <p:nvPicPr>
          <p:cNvPr id="30" name="Рисунок 29"/>
          <p:cNvPicPr/>
          <p:nvPr/>
        </p:nvPicPr>
        <p:blipFill>
          <a:blip r:embed="rId27"/>
          <a:stretch>
            <a:fillRect/>
          </a:stretch>
        </p:blipFill>
        <p:spPr>
          <a:xfrm>
            <a:off x="7429968" y="5397954"/>
            <a:ext cx="1786255" cy="1079500"/>
          </a:xfrm>
          <a:prstGeom prst="rect">
            <a:avLst/>
          </a:prstGeom>
        </p:spPr>
      </p:pic>
      <p:pic>
        <p:nvPicPr>
          <p:cNvPr id="31" name="Рисунок 30"/>
          <p:cNvPicPr/>
          <p:nvPr/>
        </p:nvPicPr>
        <p:blipFill>
          <a:blip r:embed="rId28"/>
          <a:stretch>
            <a:fillRect/>
          </a:stretch>
        </p:blipFill>
        <p:spPr>
          <a:xfrm>
            <a:off x="8491473" y="4499916"/>
            <a:ext cx="1933575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1544" y="379828"/>
            <a:ext cx="974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ОСВЕЩЕНИЕ ФОРУМА В СМИ</a:t>
            </a:r>
            <a:endParaRPr lang="ru-RU" dirty="0" smtClean="0"/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r="21569"/>
          <a:stretch/>
        </p:blipFill>
        <p:spPr>
          <a:xfrm>
            <a:off x="6840721" y="918809"/>
            <a:ext cx="4659166" cy="343281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158" r="10564"/>
          <a:stretch/>
        </p:blipFill>
        <p:spPr>
          <a:xfrm>
            <a:off x="348531" y="918809"/>
            <a:ext cx="5039396" cy="26573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6580" y="2427091"/>
            <a:ext cx="3482220" cy="3424758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6"/>
          <a:srcRect l="34220" t="16205" r="34754"/>
          <a:stretch/>
        </p:blipFill>
        <p:spPr>
          <a:xfrm>
            <a:off x="1794099" y="3663037"/>
            <a:ext cx="2148260" cy="291741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7"/>
          <a:stretch>
            <a:fillRect/>
          </a:stretch>
        </p:blipFill>
        <p:spPr>
          <a:xfrm>
            <a:off x="7680101" y="3518962"/>
            <a:ext cx="3504659" cy="306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1544" y="379828"/>
            <a:ext cx="974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РАБОТА ПО ПРОЕКТУ</a:t>
            </a:r>
            <a:endParaRPr lang="ru-RU" dirty="0" smtClean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42" y="1075153"/>
            <a:ext cx="1899421" cy="41207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69" y="1128988"/>
            <a:ext cx="2186564" cy="47437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07" y="1128988"/>
            <a:ext cx="1993930" cy="432581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411" y="1081917"/>
            <a:ext cx="2015627" cy="437288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312" y="1886709"/>
            <a:ext cx="1767115" cy="383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8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441</Words>
  <Application>Microsoft Office PowerPoint</Application>
  <PresentationFormat>Широкоэкранный</PresentationFormat>
  <Paragraphs>64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Salia</dc:creator>
  <cp:lastModifiedBy>RePack by Diakov</cp:lastModifiedBy>
  <cp:revision>16</cp:revision>
  <dcterms:created xsi:type="dcterms:W3CDTF">2025-03-20T21:21:22Z</dcterms:created>
  <dcterms:modified xsi:type="dcterms:W3CDTF">2025-03-24T08:34:09Z</dcterms:modified>
</cp:coreProperties>
</file>